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bin" panose="020B0604020202020204" charset="-93"/>
      <p:regular r:id="rId10"/>
    </p:embeddedFont>
    <p:embeddedFont>
      <p:font typeface="Cabin Bold" panose="020B0604020202020204" charset="-93"/>
      <p:regular r:id="rId11"/>
    </p:embeddedFont>
    <p:embeddedFont>
      <p:font typeface="Paytone One" panose="020B0604020202020204" charset="-93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3.sv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5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060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71342" y="-344438"/>
            <a:ext cx="4164004" cy="3273142"/>
            <a:chOff x="0" y="0"/>
            <a:chExt cx="5552006" cy="436418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0697" b="10697"/>
            <a:stretch>
              <a:fillRect/>
            </a:stretch>
          </p:blipFill>
          <p:spPr>
            <a:xfrm>
              <a:off x="0" y="0"/>
              <a:ext cx="5552006" cy="436418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9371342" y="8539803"/>
            <a:ext cx="5363073" cy="2031092"/>
            <a:chOff x="0" y="0"/>
            <a:chExt cx="7150764" cy="2708122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l="490" r="490"/>
            <a:stretch>
              <a:fillRect/>
            </a:stretch>
          </p:blipFill>
          <p:spPr>
            <a:xfrm>
              <a:off x="0" y="0"/>
              <a:ext cx="7150764" cy="2708122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9371342" y="2912823"/>
            <a:ext cx="5363073" cy="5626981"/>
            <a:chOff x="0" y="0"/>
            <a:chExt cx="7150764" cy="7502641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2345" r="2345"/>
            <a:stretch>
              <a:fillRect/>
            </a:stretch>
          </p:blipFill>
          <p:spPr>
            <a:xfrm>
              <a:off x="0" y="0"/>
              <a:ext cx="7150764" cy="7502641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14734415" y="2912823"/>
            <a:ext cx="3625184" cy="3804516"/>
            <a:chOff x="0" y="0"/>
            <a:chExt cx="4833578" cy="507268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56790" r="7477"/>
            <a:stretch>
              <a:fillRect/>
            </a:stretch>
          </p:blipFill>
          <p:spPr>
            <a:xfrm>
              <a:off x="0" y="0"/>
              <a:ext cx="4833578" cy="5072689"/>
            </a:xfrm>
            <a:prstGeom prst="rect">
              <a:avLst/>
            </a:prstGeom>
          </p:spPr>
        </p:pic>
      </p:grpSp>
      <p:sp>
        <p:nvSpPr>
          <p:cNvPr id="10" name="Freeform 10"/>
          <p:cNvSpPr/>
          <p:nvPr/>
        </p:nvSpPr>
        <p:spPr>
          <a:xfrm rot="5400000">
            <a:off x="13776654" y="-67685"/>
            <a:ext cx="2519129" cy="2654498"/>
          </a:xfrm>
          <a:custGeom>
            <a:avLst/>
            <a:gdLst/>
            <a:ahLst/>
            <a:cxnLst/>
            <a:rect l="l" t="t" r="r" b="b"/>
            <a:pathLst>
              <a:path w="2519129" h="2654498">
                <a:moveTo>
                  <a:pt x="0" y="0"/>
                </a:moveTo>
                <a:lnTo>
                  <a:pt x="2519129" y="0"/>
                </a:lnTo>
                <a:lnTo>
                  <a:pt x="2519129" y="2654498"/>
                </a:lnTo>
                <a:lnTo>
                  <a:pt x="0" y="265449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8000"/>
            </a:blip>
            <a:stretch>
              <a:fillRect l="-31654" b="-103155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40472" y="0"/>
            <a:ext cx="1976457" cy="1976457"/>
          </a:xfrm>
          <a:custGeom>
            <a:avLst/>
            <a:gdLst/>
            <a:ahLst/>
            <a:cxnLst/>
            <a:rect l="l" t="t" r="r" b="b"/>
            <a:pathLst>
              <a:path w="1976457" h="1976457">
                <a:moveTo>
                  <a:pt x="0" y="0"/>
                </a:moveTo>
                <a:lnTo>
                  <a:pt x="1976456" y="0"/>
                </a:lnTo>
                <a:lnTo>
                  <a:pt x="1976456" y="1976457"/>
                </a:lnTo>
                <a:lnTo>
                  <a:pt x="0" y="197645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3535346" y="-149796"/>
            <a:ext cx="4755851" cy="3078500"/>
            <a:chOff x="0" y="0"/>
            <a:chExt cx="6341135" cy="4104667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8"/>
            <a:srcRect l="33738" r="8329"/>
            <a:stretch>
              <a:fillRect/>
            </a:stretch>
          </p:blipFill>
          <p:spPr>
            <a:xfrm>
              <a:off x="0" y="0"/>
              <a:ext cx="6341135" cy="410466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14734415" y="6717339"/>
            <a:ext cx="3553585" cy="3569661"/>
            <a:chOff x="0" y="0"/>
            <a:chExt cx="4738113" cy="4759548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9"/>
            <a:srcRect l="56477" r="6191"/>
            <a:stretch>
              <a:fillRect/>
            </a:stretch>
          </p:blipFill>
          <p:spPr>
            <a:xfrm>
              <a:off x="0" y="0"/>
              <a:ext cx="4738113" cy="4759548"/>
            </a:xfrm>
            <a:prstGeom prst="rect">
              <a:avLst/>
            </a:prstGeom>
          </p:spPr>
        </p:pic>
      </p:grpSp>
      <p:sp>
        <p:nvSpPr>
          <p:cNvPr id="16" name="TextBox 16"/>
          <p:cNvSpPr txBox="1"/>
          <p:nvPr/>
        </p:nvSpPr>
        <p:spPr>
          <a:xfrm>
            <a:off x="2858984" y="5261609"/>
            <a:ext cx="7072272" cy="605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9"/>
              </a:lnSpc>
            </a:pPr>
            <a:r>
              <a:rPr lang="en-US" sz="3549">
                <a:solidFill>
                  <a:srgbClr val="FFECD2"/>
                </a:solidFill>
                <a:latin typeface="Cabin"/>
                <a:ea typeface="Cabin"/>
                <a:cs typeface="Cabin"/>
                <a:sym typeface="Cabin"/>
              </a:rPr>
              <a:t>PHP &amp; MySql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8501703"/>
            <a:ext cx="7542574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Phạm Minh Thái - DA21TTA - 110121100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0489" y="4153075"/>
            <a:ext cx="10251041" cy="967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5"/>
              </a:lnSpc>
            </a:pPr>
            <a:r>
              <a:rPr lang="en-US" sz="6500">
                <a:solidFill>
                  <a:srgbClr val="FFECD2"/>
                </a:solidFill>
                <a:latin typeface="Paytone One"/>
                <a:ea typeface="Paytone One"/>
                <a:cs typeface="Paytone One"/>
                <a:sym typeface="Paytone One"/>
              </a:rPr>
              <a:t>Website bán trang sức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106662" y="142875"/>
            <a:ext cx="10380183" cy="1781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9"/>
              </a:lnSpc>
            </a:pPr>
            <a:r>
              <a:rPr lang="en-US" sz="3000" spc="44">
                <a:solidFill>
                  <a:srgbClr val="FFECD2"/>
                </a:solidFill>
                <a:latin typeface="Paytone One"/>
                <a:ea typeface="Paytone One"/>
                <a:cs typeface="Paytone One"/>
                <a:sym typeface="Paytone One"/>
              </a:rPr>
              <a:t>TRƯỜNG ĐẠI HỌC TRÀ VINH</a:t>
            </a:r>
          </a:p>
          <a:p>
            <a:pPr algn="just">
              <a:lnSpc>
                <a:spcPts val="2340"/>
              </a:lnSpc>
            </a:pPr>
            <a:r>
              <a:rPr lang="en-US" sz="2000" spc="30">
                <a:solidFill>
                  <a:srgbClr val="FFECD2"/>
                </a:solidFill>
                <a:latin typeface="Paytone One"/>
                <a:ea typeface="Paytone One"/>
                <a:cs typeface="Paytone One"/>
                <a:sym typeface="Paytone One"/>
              </a:rPr>
              <a:t>              KHOA CÔNG NGHỆ THÔNG TIN</a:t>
            </a:r>
          </a:p>
          <a:p>
            <a:pPr algn="l">
              <a:lnSpc>
                <a:spcPts val="8189"/>
              </a:lnSpc>
            </a:pPr>
            <a:endParaRPr lang="en-US" sz="2000" spc="30">
              <a:solidFill>
                <a:srgbClr val="FFECD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B2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191048"/>
            <a:ext cx="5933946" cy="2886227"/>
            <a:chOff x="0" y="0"/>
            <a:chExt cx="4119664" cy="200377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19664" cy="2003774"/>
            </a:xfrm>
            <a:custGeom>
              <a:avLst/>
              <a:gdLst/>
              <a:ahLst/>
              <a:cxnLst/>
              <a:rect l="l" t="t" r="r" b="b"/>
              <a:pathLst>
                <a:path w="4119664" h="2003774">
                  <a:moveTo>
                    <a:pt x="39140" y="0"/>
                  </a:moveTo>
                  <a:lnTo>
                    <a:pt x="4080524" y="0"/>
                  </a:lnTo>
                  <a:cubicBezTo>
                    <a:pt x="4090905" y="0"/>
                    <a:pt x="4100860" y="4124"/>
                    <a:pt x="4108200" y="11464"/>
                  </a:cubicBezTo>
                  <a:cubicBezTo>
                    <a:pt x="4115541" y="18804"/>
                    <a:pt x="4119664" y="28760"/>
                    <a:pt x="4119664" y="39140"/>
                  </a:cubicBezTo>
                  <a:lnTo>
                    <a:pt x="4119664" y="1964634"/>
                  </a:lnTo>
                  <a:cubicBezTo>
                    <a:pt x="4119664" y="1975014"/>
                    <a:pt x="4115541" y="1984970"/>
                    <a:pt x="4108200" y="1992310"/>
                  </a:cubicBezTo>
                  <a:cubicBezTo>
                    <a:pt x="4100860" y="1999650"/>
                    <a:pt x="4090905" y="2003774"/>
                    <a:pt x="4080524" y="2003774"/>
                  </a:cubicBezTo>
                  <a:lnTo>
                    <a:pt x="39140" y="2003774"/>
                  </a:lnTo>
                  <a:cubicBezTo>
                    <a:pt x="28760" y="2003774"/>
                    <a:pt x="18804" y="1999650"/>
                    <a:pt x="11464" y="1992310"/>
                  </a:cubicBezTo>
                  <a:cubicBezTo>
                    <a:pt x="4124" y="1984970"/>
                    <a:pt x="0" y="1975014"/>
                    <a:pt x="0" y="1964634"/>
                  </a:cubicBezTo>
                  <a:lnTo>
                    <a:pt x="0" y="39140"/>
                  </a:lnTo>
                  <a:cubicBezTo>
                    <a:pt x="0" y="28760"/>
                    <a:pt x="4124" y="18804"/>
                    <a:pt x="11464" y="11464"/>
                  </a:cubicBezTo>
                  <a:cubicBezTo>
                    <a:pt x="18804" y="4124"/>
                    <a:pt x="28760" y="0"/>
                    <a:pt x="39140" y="0"/>
                  </a:cubicBezTo>
                  <a:close/>
                </a:path>
              </a:pathLst>
            </a:custGeom>
            <a:solidFill>
              <a:srgbClr val="C2C29D"/>
            </a:solidFill>
            <a:ln cap="rnd">
              <a:noFill/>
              <a:prstDash val="sysDot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0"/>
              <a:ext cx="4119664" cy="2003774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marL="388620" lvl="1" indent="-194310" algn="l">
                <a:lnSpc>
                  <a:spcPts val="2160"/>
                </a:lnSpc>
                <a:buFont typeface="Arial"/>
                <a:buChar char="•"/>
              </a:pPr>
              <a:r>
                <a:rPr lang="en-US" sz="1800" b="1">
                  <a:solidFill>
                    <a:srgbClr val="FFFFFF"/>
                  </a:solidFill>
                  <a:latin typeface="Cabin Bold"/>
                  <a:ea typeface="Cabin Bold"/>
                  <a:cs typeface="Cabin Bold"/>
                  <a:sym typeface="Cabin Bold"/>
                </a:rPr>
                <a:t>Xu hướng kinh doanh trực tuyến giúp mở rộng thị trường và tiếp cận khách hàng mọi lúc, mọi nơi.</a:t>
              </a:r>
            </a:p>
            <a:p>
              <a:pPr marL="388620" lvl="1" indent="-194310" algn="l">
                <a:lnSpc>
                  <a:spcPts val="2160"/>
                </a:lnSpc>
                <a:buFont typeface="Arial"/>
                <a:buChar char="•"/>
              </a:pPr>
              <a:r>
                <a:rPr lang="en-US" sz="1800" b="1">
                  <a:solidFill>
                    <a:srgbClr val="FFFFFF"/>
                  </a:solidFill>
                  <a:latin typeface="Cabin Bold"/>
                  <a:ea typeface="Cabin Bold"/>
                  <a:cs typeface="Cabin Bold"/>
                  <a:sym typeface="Cabin Bold"/>
                </a:rPr>
                <a:t>Tăng cường hiệu quả quản lý sản phẩm, đơn hàng và thanh toán.</a:t>
              </a:r>
            </a:p>
            <a:p>
              <a:pPr marL="388620" lvl="1" indent="-194310" algn="l">
                <a:lnSpc>
                  <a:spcPts val="2160"/>
                </a:lnSpc>
                <a:buFont typeface="Arial"/>
                <a:buChar char="•"/>
              </a:pPr>
              <a:r>
                <a:rPr lang="en-US" sz="1800" b="1">
                  <a:solidFill>
                    <a:srgbClr val="FFFFFF"/>
                  </a:solidFill>
                  <a:latin typeface="Cabin Bold"/>
                  <a:ea typeface="Cabin Bold"/>
                  <a:cs typeface="Cabin Bold"/>
                  <a:sym typeface="Cabin Bold"/>
                </a:rPr>
                <a:t>Đáp ứng nhu cầu mua sắm trực tuyến tiện lợi và hiện đại.</a:t>
              </a:r>
            </a:p>
            <a:p>
              <a:pPr marL="388620" lvl="1" indent="-194310" algn="l">
                <a:lnSpc>
                  <a:spcPts val="2160"/>
                </a:lnSpc>
                <a:buFont typeface="Arial"/>
                <a:buChar char="•"/>
              </a:pPr>
              <a:r>
                <a:rPr lang="en-US" sz="1800" b="1">
                  <a:solidFill>
                    <a:srgbClr val="FFFFFF"/>
                  </a:solidFill>
                  <a:latin typeface="Cabin Bold"/>
                  <a:ea typeface="Cabin Bold"/>
                  <a:cs typeface="Cabin Bold"/>
                  <a:sym typeface="Cabin Bold"/>
                </a:rPr>
                <a:t>Ứng dụng kiến thức PHP, MySQL vào thực tế, nâng cao kỹ năng lập trình.</a:t>
              </a:r>
            </a:p>
            <a:p>
              <a:pPr algn="l">
                <a:lnSpc>
                  <a:spcPts val="2160"/>
                </a:lnSpc>
              </a:pPr>
              <a:endParaRPr lang="en-US" sz="1800" b="1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endParaRPr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4345873"/>
              </p:ext>
            </p:extLst>
          </p:nvPr>
        </p:nvGraphicFramePr>
        <p:xfrm>
          <a:off x="10305050" y="1028700"/>
          <a:ext cx="6954250" cy="8409519"/>
        </p:xfrm>
        <a:graphic>
          <a:graphicData uri="http://schemas.openxmlformats.org/drawingml/2006/table">
            <a:tbl>
              <a:tblPr/>
              <a:tblGrid>
                <a:gridCol w="3477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7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2025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ECD2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Nội dung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604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ECD2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Trang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60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0167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GIỚI THIỆU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0167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MỤC TIÊU DỰ ÁN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9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0167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CÔNG NGHỆ SỬ DỤNG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0167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CẤU TRÚC HỆ THỐNG</a:t>
                      </a:r>
                      <a:endParaRPr lang="en-US" sz="1100" b="1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9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10167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 CÁC TÍNH NĂNG CHÍNH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10167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KẾT QUẢ ĐẠT ĐƯỢC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9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7632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ĐÁNH GIÁ VÀ HƯỚNG PHÁT TRIỂN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10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10167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DEMO WEBSITE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9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11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C2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028700" y="933450"/>
            <a:ext cx="6296243" cy="173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FFECD2"/>
                </a:solidFill>
                <a:latin typeface="Paytone One"/>
                <a:ea typeface="Paytone One"/>
                <a:cs typeface="Paytone One"/>
                <a:sym typeface="Paytone One"/>
              </a:rPr>
              <a:t>LÝ DO CHỌN ĐỀ TÀI</a:t>
            </a:r>
          </a:p>
          <a:p>
            <a:pPr algn="l">
              <a:lnSpc>
                <a:spcPts val="7000"/>
              </a:lnSpc>
            </a:pPr>
            <a:endParaRPr lang="en-US" sz="5000">
              <a:solidFill>
                <a:srgbClr val="FFECD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7" name="Freeform 7"/>
          <p:cNvSpPr/>
          <p:nvPr/>
        </p:nvSpPr>
        <p:spPr>
          <a:xfrm rot="5400000">
            <a:off x="2025432" y="2791586"/>
            <a:ext cx="5512747" cy="10216574"/>
          </a:xfrm>
          <a:custGeom>
            <a:avLst/>
            <a:gdLst/>
            <a:ahLst/>
            <a:cxnLst/>
            <a:rect l="l" t="t" r="r" b="b"/>
            <a:pathLst>
              <a:path w="5512747" h="10216574">
                <a:moveTo>
                  <a:pt x="0" y="0"/>
                </a:moveTo>
                <a:lnTo>
                  <a:pt x="5512747" y="0"/>
                </a:lnTo>
                <a:lnTo>
                  <a:pt x="5512747" y="10216574"/>
                </a:lnTo>
                <a:lnTo>
                  <a:pt x="0" y="102165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</a:blip>
            <a:stretch>
              <a:fillRect l="-2368" r="-80234" b="-60212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4982025"/>
            <a:ext cx="6296243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FFECD2"/>
                </a:solidFill>
                <a:latin typeface="Paytone One"/>
                <a:ea typeface="Paytone One"/>
                <a:cs typeface="Paytone One"/>
                <a:sym typeface="Paytone One"/>
              </a:rPr>
              <a:t>Mục tiêu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40870" y="6054249"/>
            <a:ext cx="5933946" cy="2152558"/>
            <a:chOff x="0" y="0"/>
            <a:chExt cx="4119664" cy="149442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19664" cy="1494421"/>
            </a:xfrm>
            <a:custGeom>
              <a:avLst/>
              <a:gdLst/>
              <a:ahLst/>
              <a:cxnLst/>
              <a:rect l="l" t="t" r="r" b="b"/>
              <a:pathLst>
                <a:path w="4119664" h="1494421">
                  <a:moveTo>
                    <a:pt x="39140" y="0"/>
                  </a:moveTo>
                  <a:lnTo>
                    <a:pt x="4080524" y="0"/>
                  </a:lnTo>
                  <a:cubicBezTo>
                    <a:pt x="4090905" y="0"/>
                    <a:pt x="4100860" y="4124"/>
                    <a:pt x="4108200" y="11464"/>
                  </a:cubicBezTo>
                  <a:cubicBezTo>
                    <a:pt x="4115541" y="18804"/>
                    <a:pt x="4119664" y="28760"/>
                    <a:pt x="4119664" y="39140"/>
                  </a:cubicBezTo>
                  <a:lnTo>
                    <a:pt x="4119664" y="1455281"/>
                  </a:lnTo>
                  <a:cubicBezTo>
                    <a:pt x="4119664" y="1465662"/>
                    <a:pt x="4115541" y="1475617"/>
                    <a:pt x="4108200" y="1482957"/>
                  </a:cubicBezTo>
                  <a:cubicBezTo>
                    <a:pt x="4100860" y="1490298"/>
                    <a:pt x="4090905" y="1494421"/>
                    <a:pt x="4080524" y="1494421"/>
                  </a:cubicBezTo>
                  <a:lnTo>
                    <a:pt x="39140" y="1494421"/>
                  </a:lnTo>
                  <a:cubicBezTo>
                    <a:pt x="28760" y="1494421"/>
                    <a:pt x="18804" y="1490298"/>
                    <a:pt x="11464" y="1482957"/>
                  </a:cubicBezTo>
                  <a:cubicBezTo>
                    <a:pt x="4124" y="1475617"/>
                    <a:pt x="0" y="1465662"/>
                    <a:pt x="0" y="1455281"/>
                  </a:cubicBezTo>
                  <a:lnTo>
                    <a:pt x="0" y="39140"/>
                  </a:lnTo>
                  <a:cubicBezTo>
                    <a:pt x="0" y="28760"/>
                    <a:pt x="4124" y="18804"/>
                    <a:pt x="11464" y="11464"/>
                  </a:cubicBezTo>
                  <a:cubicBezTo>
                    <a:pt x="18804" y="4124"/>
                    <a:pt x="28760" y="0"/>
                    <a:pt x="39140" y="0"/>
                  </a:cubicBezTo>
                  <a:close/>
                </a:path>
              </a:pathLst>
            </a:custGeom>
            <a:solidFill>
              <a:srgbClr val="C2C29D"/>
            </a:solidFill>
            <a:ln cap="rnd">
              <a:noFill/>
              <a:prstDash val="sysDot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0"/>
              <a:ext cx="4119664" cy="1494421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marL="388620" lvl="1" indent="-194310" algn="l">
                <a:lnSpc>
                  <a:spcPts val="2160"/>
                </a:lnSpc>
                <a:buFont typeface="Arial"/>
                <a:buChar char="•"/>
              </a:pPr>
              <a:r>
                <a:rPr lang="en-US" sz="1800" b="1">
                  <a:solidFill>
                    <a:srgbClr val="FFFFFF"/>
                  </a:solidFill>
                  <a:latin typeface="Cabin Bold"/>
                  <a:ea typeface="Cabin Bold"/>
                  <a:cs typeface="Cabin Bold"/>
                  <a:sym typeface="Cabin Bold"/>
                </a:rPr>
                <a:t>Xây dựng website bán trang sức trực tuyến thân thiện và an toàn.</a:t>
              </a:r>
            </a:p>
            <a:p>
              <a:pPr marL="388620" lvl="1" indent="-194310" algn="l">
                <a:lnSpc>
                  <a:spcPts val="2160"/>
                </a:lnSpc>
                <a:buFont typeface="Arial"/>
                <a:buChar char="•"/>
              </a:pPr>
              <a:r>
                <a:rPr lang="en-US" sz="1800" b="1">
                  <a:solidFill>
                    <a:srgbClr val="FFFFFF"/>
                  </a:solidFill>
                  <a:latin typeface="Cabin Bold"/>
                  <a:ea typeface="Cabin Bold"/>
                  <a:cs typeface="Cabin Bold"/>
                  <a:sym typeface="Cabin Bold"/>
                </a:rPr>
                <a:t>Đảm bảo quản lý dữ liệu chính xác và hiệu quả.</a:t>
              </a:r>
            </a:p>
            <a:p>
              <a:pPr marL="388620" lvl="1" indent="-194310" algn="l">
                <a:lnSpc>
                  <a:spcPts val="2160"/>
                </a:lnSpc>
                <a:buFont typeface="Arial"/>
                <a:buChar char="•"/>
              </a:pPr>
              <a:r>
                <a:rPr lang="en-US" sz="1800" b="1">
                  <a:solidFill>
                    <a:srgbClr val="FFFFFF"/>
                  </a:solidFill>
                  <a:latin typeface="Cabin Bold"/>
                  <a:ea typeface="Cabin Bold"/>
                  <a:cs typeface="Cabin Bold"/>
                  <a:sym typeface="Cabin Bold"/>
                </a:rPr>
                <a:t>Cung cấp trải nghiệm mua sắm tiện lợi cho khách hàng</a:t>
              </a:r>
            </a:p>
            <a:p>
              <a:pPr algn="l">
                <a:lnSpc>
                  <a:spcPts val="2160"/>
                </a:lnSpc>
              </a:pPr>
              <a:endParaRPr lang="en-US" sz="1800" b="1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B2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5118" y="2862345"/>
            <a:ext cx="4959315" cy="3001649"/>
            <a:chOff x="0" y="0"/>
            <a:chExt cx="6612421" cy="400219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531" r="3531"/>
            <a:stretch>
              <a:fillRect/>
            </a:stretch>
          </p:blipFill>
          <p:spPr>
            <a:xfrm>
              <a:off x="0" y="0"/>
              <a:ext cx="6612421" cy="400219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6423062" y="2862345"/>
            <a:ext cx="5046847" cy="3001649"/>
            <a:chOff x="0" y="0"/>
            <a:chExt cx="6729129" cy="400219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t="5365" b="5365"/>
            <a:stretch>
              <a:fillRect/>
            </a:stretch>
          </p:blipFill>
          <p:spPr>
            <a:xfrm>
              <a:off x="0" y="0"/>
              <a:ext cx="6729129" cy="400219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2438536" y="2862345"/>
            <a:ext cx="5046847" cy="3001649"/>
            <a:chOff x="0" y="0"/>
            <a:chExt cx="6729129" cy="400219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2755" r="2755"/>
            <a:stretch>
              <a:fillRect/>
            </a:stretch>
          </p:blipFill>
          <p:spPr>
            <a:xfrm>
              <a:off x="0" y="0"/>
              <a:ext cx="6729129" cy="4002199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5223732" y="190500"/>
            <a:ext cx="7445506" cy="8540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FFECD2"/>
                </a:solidFill>
                <a:latin typeface="Paytone One"/>
                <a:ea typeface="Paytone One"/>
                <a:cs typeface="Paytone One"/>
                <a:sym typeface="Paytone One"/>
              </a:rPr>
              <a:t>CÔNG NGHỆ SỬ DỤNG</a:t>
            </a:r>
          </a:p>
        </p:txBody>
      </p:sp>
      <p:sp>
        <p:nvSpPr>
          <p:cNvPr id="9" name="Freeform 9"/>
          <p:cNvSpPr/>
          <p:nvPr/>
        </p:nvSpPr>
        <p:spPr>
          <a:xfrm rot="-5400000">
            <a:off x="11534972" y="-806717"/>
            <a:ext cx="6310693" cy="7602659"/>
          </a:xfrm>
          <a:custGeom>
            <a:avLst/>
            <a:gdLst/>
            <a:ahLst/>
            <a:cxnLst/>
            <a:rect l="l" t="t" r="r" b="b"/>
            <a:pathLst>
              <a:path w="6310693" h="7602659">
                <a:moveTo>
                  <a:pt x="0" y="0"/>
                </a:moveTo>
                <a:lnTo>
                  <a:pt x="6310692" y="0"/>
                </a:lnTo>
                <a:lnTo>
                  <a:pt x="6310692" y="7602659"/>
                </a:lnTo>
                <a:lnTo>
                  <a:pt x="0" y="76026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8000"/>
            </a:blip>
            <a:stretch>
              <a:fillRect r="-23075" b="-66114"/>
            </a:stretch>
          </a:blipFill>
        </p:spPr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B2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920810" y="25804"/>
            <a:ext cx="6634777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ECD2"/>
                </a:solidFill>
                <a:latin typeface="Paytone One"/>
                <a:ea typeface="Paytone One"/>
                <a:cs typeface="Paytone One"/>
                <a:sym typeface="Paytone One"/>
              </a:rPr>
              <a:t>CẤU TRÚC HỆ THỐNG</a:t>
            </a:r>
          </a:p>
        </p:txBody>
      </p:sp>
      <p:sp>
        <p:nvSpPr>
          <p:cNvPr id="3" name="Freeform 3"/>
          <p:cNvSpPr/>
          <p:nvPr/>
        </p:nvSpPr>
        <p:spPr>
          <a:xfrm rot="-5400000">
            <a:off x="11534972" y="-806717"/>
            <a:ext cx="6310693" cy="7602659"/>
          </a:xfrm>
          <a:custGeom>
            <a:avLst/>
            <a:gdLst/>
            <a:ahLst/>
            <a:cxnLst/>
            <a:rect l="l" t="t" r="r" b="b"/>
            <a:pathLst>
              <a:path w="6310693" h="7602659">
                <a:moveTo>
                  <a:pt x="0" y="0"/>
                </a:moveTo>
                <a:lnTo>
                  <a:pt x="6310692" y="0"/>
                </a:lnTo>
                <a:lnTo>
                  <a:pt x="6310692" y="7602659"/>
                </a:lnTo>
                <a:lnTo>
                  <a:pt x="0" y="76026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</a:blip>
            <a:stretch>
              <a:fillRect r="-23075" b="-66114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82148" y="1786360"/>
            <a:ext cx="7839848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Cấu trúc hệ thống gồm 3 thành phần chính:</a:t>
            </a:r>
          </a:p>
        </p:txBody>
      </p:sp>
      <p:sp>
        <p:nvSpPr>
          <p:cNvPr id="5" name="AutoShape 5"/>
          <p:cNvSpPr/>
          <p:nvPr/>
        </p:nvSpPr>
        <p:spPr>
          <a:xfrm>
            <a:off x="13923294" y="3348905"/>
            <a:ext cx="2759514" cy="2801054"/>
          </a:xfrm>
          <a:prstGeom prst="rect">
            <a:avLst/>
          </a:prstGeom>
          <a:solidFill>
            <a:srgbClr val="9D9D78"/>
          </a:solidFill>
        </p:spPr>
      </p:sp>
      <p:sp>
        <p:nvSpPr>
          <p:cNvPr id="6" name="AutoShape 6"/>
          <p:cNvSpPr/>
          <p:nvPr/>
        </p:nvSpPr>
        <p:spPr>
          <a:xfrm>
            <a:off x="7397286" y="3348941"/>
            <a:ext cx="2759514" cy="2801054"/>
          </a:xfrm>
          <a:prstGeom prst="rect">
            <a:avLst/>
          </a:prstGeom>
          <a:solidFill>
            <a:srgbClr val="828261"/>
          </a:solidFill>
        </p:spPr>
      </p:sp>
      <p:grpSp>
        <p:nvGrpSpPr>
          <p:cNvPr id="7" name="Group 7"/>
          <p:cNvGrpSpPr/>
          <p:nvPr/>
        </p:nvGrpSpPr>
        <p:grpSpPr>
          <a:xfrm>
            <a:off x="7798071" y="3348941"/>
            <a:ext cx="2115366" cy="3179441"/>
            <a:chOff x="0" y="0"/>
            <a:chExt cx="2820488" cy="4239255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2820488" cy="5333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70"/>
                </a:lnSpc>
                <a:spcBef>
                  <a:spcPct val="0"/>
                </a:spcBef>
              </a:pPr>
              <a:r>
                <a:rPr lang="en-US" sz="2313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Backend 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02982"/>
              <a:ext cx="2820488" cy="24027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53790" lvl="1" indent="-176895" algn="just">
                <a:lnSpc>
                  <a:spcPts val="2458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638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Nhận và</a:t>
              </a:r>
              <a:r>
                <a:rPr lang="en-US" sz="1638" u="none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 xử lý yêu cầu từ Frontend.</a:t>
              </a:r>
            </a:p>
            <a:p>
              <a:pPr marL="353790" lvl="1" indent="-176895" algn="just">
                <a:lnSpc>
                  <a:spcPts val="2458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638" u="none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Quản lý logic: xác thực, xử lý giỏ hàng, kết nối Database</a:t>
              </a:r>
            </a:p>
            <a:p>
              <a:pPr marL="0" lvl="0" indent="0" algn="just">
                <a:lnSpc>
                  <a:spcPts val="2458"/>
                </a:lnSpc>
                <a:spcBef>
                  <a:spcPct val="0"/>
                </a:spcBef>
              </a:pPr>
              <a:endParaRPr lang="en-US" sz="1638" u="none">
                <a:solidFill>
                  <a:srgbClr val="FFFFF5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670930"/>
              <a:ext cx="2820488" cy="5340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5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245368" y="3348941"/>
            <a:ext cx="2115366" cy="3789014"/>
            <a:chOff x="0" y="0"/>
            <a:chExt cx="2820488" cy="5052019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66675"/>
              <a:ext cx="2820488" cy="502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245"/>
                </a:lnSpc>
                <a:spcBef>
                  <a:spcPct val="0"/>
                </a:spcBef>
              </a:pPr>
              <a:r>
                <a:rPr lang="en-US" sz="2163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Database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802946"/>
              <a:ext cx="2820488" cy="32155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53790" lvl="1" indent="-176895" algn="l">
                <a:lnSpc>
                  <a:spcPts val="2458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638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Lưu</a:t>
              </a:r>
              <a:r>
                <a:rPr lang="en-US" sz="1638" u="none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 trữ thông tin như sản phẩm, người dùng, đơn hàng.</a:t>
              </a:r>
            </a:p>
            <a:p>
              <a:pPr marL="353790" lvl="1" indent="-176895" algn="l">
                <a:lnSpc>
                  <a:spcPts val="2458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638" u="none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Hỗ trợ truy xuất dữ liệu nhanh chóng và an toàn.</a:t>
              </a:r>
            </a:p>
            <a:p>
              <a:pPr marL="0" lvl="0" indent="0" algn="l">
                <a:lnSpc>
                  <a:spcPts val="2458"/>
                </a:lnSpc>
                <a:spcBef>
                  <a:spcPct val="0"/>
                </a:spcBef>
              </a:pPr>
              <a:endParaRPr lang="en-US" sz="1638" u="none">
                <a:solidFill>
                  <a:srgbClr val="FFFFF5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4483694"/>
              <a:ext cx="2820488" cy="5340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5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AutoShape 15"/>
          <p:cNvSpPr/>
          <p:nvPr/>
        </p:nvSpPr>
        <p:spPr>
          <a:xfrm>
            <a:off x="1030664" y="3348905"/>
            <a:ext cx="2759514" cy="2801054"/>
          </a:xfrm>
          <a:prstGeom prst="rect">
            <a:avLst/>
          </a:prstGeom>
          <a:solidFill>
            <a:srgbClr val="606042"/>
          </a:solidFill>
        </p:spPr>
      </p:sp>
      <p:grpSp>
        <p:nvGrpSpPr>
          <p:cNvPr id="16" name="Group 16"/>
          <p:cNvGrpSpPr/>
          <p:nvPr/>
        </p:nvGrpSpPr>
        <p:grpSpPr>
          <a:xfrm>
            <a:off x="1271894" y="3348941"/>
            <a:ext cx="2115366" cy="3179441"/>
            <a:chOff x="0" y="0"/>
            <a:chExt cx="2820488" cy="4239255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66675"/>
              <a:ext cx="2820488" cy="5333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70"/>
                </a:lnSpc>
                <a:spcBef>
                  <a:spcPct val="0"/>
                </a:spcBef>
              </a:pPr>
              <a:r>
                <a:rPr lang="en-US" sz="2313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Frontend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802982"/>
              <a:ext cx="2820488" cy="24027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53790" lvl="1" indent="-176895" algn="l">
                <a:lnSpc>
                  <a:spcPts val="2458"/>
                </a:lnSpc>
                <a:buFont typeface="Arial"/>
                <a:buChar char="•"/>
              </a:pPr>
              <a:r>
                <a:rPr lang="en-US" sz="1638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Hiển thị nội dung website.</a:t>
              </a:r>
            </a:p>
            <a:p>
              <a:pPr marL="353790" lvl="1" indent="-176895" algn="l">
                <a:lnSpc>
                  <a:spcPts val="2458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638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Tương tác với người dùng</a:t>
              </a:r>
              <a:r>
                <a:rPr lang="en-US" sz="1638" u="none">
                  <a:solidFill>
                    <a:srgbClr val="FFFFF5"/>
                  </a:solidFill>
                  <a:latin typeface="Cabin"/>
                  <a:ea typeface="Cabin"/>
                  <a:cs typeface="Cabin"/>
                  <a:sym typeface="Cabin"/>
                </a:rPr>
                <a:t> (tìm kiếm, giỏ hàng, thanh toán).</a:t>
              </a:r>
            </a:p>
            <a:p>
              <a:pPr marL="0" lvl="0" indent="0" algn="l">
                <a:lnSpc>
                  <a:spcPts val="2458"/>
                </a:lnSpc>
                <a:spcBef>
                  <a:spcPct val="0"/>
                </a:spcBef>
              </a:pPr>
              <a:endParaRPr lang="en-US" sz="1638" u="none">
                <a:solidFill>
                  <a:srgbClr val="FFFFF5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3670930"/>
              <a:ext cx="2820488" cy="5340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450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B2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19927" y="-95250"/>
            <a:ext cx="7729339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ECD2"/>
                </a:solidFill>
                <a:latin typeface="Paytone One"/>
                <a:ea typeface="Paytone One"/>
                <a:cs typeface="Paytone One"/>
                <a:sym typeface="Paytone One"/>
              </a:rPr>
              <a:t>CÁC TÍNH NĂNG CHÍNH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519053" y="981075"/>
            <a:ext cx="5430731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TRANG KHÁCH HÀNG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444019" y="1224280"/>
            <a:ext cx="4151815" cy="2890585"/>
            <a:chOff x="0" y="0"/>
            <a:chExt cx="5535753" cy="3854113"/>
          </a:xfrm>
        </p:grpSpPr>
        <p:sp>
          <p:nvSpPr>
            <p:cNvPr id="5" name="TextBox 5"/>
            <p:cNvSpPr txBox="1"/>
            <p:nvPr/>
          </p:nvSpPr>
          <p:spPr>
            <a:xfrm>
              <a:off x="0" y="66675"/>
              <a:ext cx="5535753" cy="544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5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22288"/>
              <a:ext cx="5535753" cy="295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835"/>
                </a:lnSpc>
                <a:spcBef>
                  <a:spcPct val="0"/>
                </a:spcBef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Xem danh mục sản phẩm: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426729"/>
              <a:ext cx="5535753" cy="2236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Hiển thị tất cả sản phẩm trang sức theo danh mục (nhẫn, vòng cổ, vòng tay...).</a:t>
              </a:r>
            </a:p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Bộ lọc tìm kiếm theo tên, giá, hoặc loại sản phẩm.</a:t>
              </a:r>
            </a:p>
            <a:p>
              <a:pPr marL="0" lvl="0" indent="0" algn="l">
                <a:lnSpc>
                  <a:spcPts val="2294"/>
                </a:lnSpc>
                <a:spcBef>
                  <a:spcPct val="0"/>
                </a:spcBef>
              </a:pPr>
              <a:endParaRPr lang="en-US" sz="1529">
                <a:solidFill>
                  <a:srgbClr val="FFFFFF"/>
                </a:solidFill>
                <a:latin typeface="Paytone One"/>
                <a:ea typeface="Paytone One"/>
                <a:cs typeface="Paytone One"/>
                <a:sym typeface="Paytone One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885052" y="981075"/>
            <a:ext cx="5430731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TRANG QUẢN TRỊ 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519053" y="3698644"/>
            <a:ext cx="4151815" cy="2319085"/>
            <a:chOff x="0" y="0"/>
            <a:chExt cx="5535753" cy="309211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66675"/>
              <a:ext cx="5535753" cy="544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5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722288"/>
              <a:ext cx="5535753" cy="295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835"/>
                </a:lnSpc>
                <a:spcBef>
                  <a:spcPct val="0"/>
                </a:spcBef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Chi tiết sản phẩm: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426729"/>
              <a:ext cx="5535753" cy="147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Hiển thị hình ảnh, mô tả, và giá sản phẩm.</a:t>
              </a:r>
            </a:p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Nút "Thêm vào giỏ hàng."</a:t>
              </a:r>
            </a:p>
            <a:p>
              <a:pPr marL="0" lvl="0" indent="0" algn="l">
                <a:lnSpc>
                  <a:spcPts val="2294"/>
                </a:lnSpc>
                <a:spcBef>
                  <a:spcPct val="0"/>
                </a:spcBef>
              </a:pPr>
              <a:endParaRPr lang="en-US" sz="1529">
                <a:solidFill>
                  <a:srgbClr val="FFFFFF"/>
                </a:solidFill>
                <a:latin typeface="Paytone One"/>
                <a:ea typeface="Paytone One"/>
                <a:cs typeface="Paytone One"/>
                <a:sym typeface="Paytone One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519053" y="5544187"/>
            <a:ext cx="4151815" cy="2319085"/>
            <a:chOff x="0" y="0"/>
            <a:chExt cx="5535753" cy="3092113"/>
          </a:xfrm>
        </p:grpSpPr>
        <p:sp>
          <p:nvSpPr>
            <p:cNvPr id="14" name="TextBox 14"/>
            <p:cNvSpPr txBox="1"/>
            <p:nvPr/>
          </p:nvSpPr>
          <p:spPr>
            <a:xfrm>
              <a:off x="0" y="66675"/>
              <a:ext cx="5535753" cy="544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5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22288"/>
              <a:ext cx="5535753" cy="295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835"/>
                </a:lnSpc>
                <a:spcBef>
                  <a:spcPct val="0"/>
                </a:spcBef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Giỏ hàng: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426729"/>
              <a:ext cx="5535753" cy="147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Hiển thị danh sách các sản phẩm đã chọn.</a:t>
              </a:r>
            </a:p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Tính tổng giá trị đơn hàng.</a:t>
              </a:r>
            </a:p>
            <a:p>
              <a:pPr marL="0" lvl="0" indent="0" algn="l">
                <a:lnSpc>
                  <a:spcPts val="2294"/>
                </a:lnSpc>
                <a:spcBef>
                  <a:spcPct val="0"/>
                </a:spcBef>
              </a:pPr>
              <a:endParaRPr lang="en-US" sz="1529">
                <a:solidFill>
                  <a:srgbClr val="FFFFFF"/>
                </a:solidFill>
                <a:latin typeface="Paytone One"/>
                <a:ea typeface="Paytone One"/>
                <a:cs typeface="Paytone One"/>
                <a:sym typeface="Paytone One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349870" y="7411331"/>
            <a:ext cx="4151815" cy="2604835"/>
            <a:chOff x="0" y="0"/>
            <a:chExt cx="5535753" cy="3473113"/>
          </a:xfrm>
        </p:grpSpPr>
        <p:sp>
          <p:nvSpPr>
            <p:cNvPr id="18" name="TextBox 18"/>
            <p:cNvSpPr txBox="1"/>
            <p:nvPr/>
          </p:nvSpPr>
          <p:spPr>
            <a:xfrm>
              <a:off x="0" y="66675"/>
              <a:ext cx="5535753" cy="544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5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722288"/>
              <a:ext cx="5535753" cy="295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835"/>
                </a:lnSpc>
                <a:spcBef>
                  <a:spcPct val="0"/>
                </a:spcBef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Thanh toán: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426729"/>
              <a:ext cx="5535753" cy="1855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Nhập thông tin khách hàng (tên, địa chỉ, số điện thoại).</a:t>
              </a:r>
            </a:p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Xác nhận đơn hàng và thông báo trạng thái.</a:t>
              </a:r>
            </a:p>
            <a:p>
              <a:pPr marL="0" lvl="0" indent="0" algn="l">
                <a:lnSpc>
                  <a:spcPts val="2294"/>
                </a:lnSpc>
                <a:spcBef>
                  <a:spcPct val="0"/>
                </a:spcBef>
              </a:pPr>
              <a:endParaRPr lang="en-US" sz="1529">
                <a:solidFill>
                  <a:srgbClr val="FFFFFF"/>
                </a:solidFill>
                <a:latin typeface="Paytone One"/>
                <a:ea typeface="Paytone One"/>
                <a:cs typeface="Paytone One"/>
                <a:sym typeface="Paytone One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885052" y="1686560"/>
            <a:ext cx="4151815" cy="2319085"/>
            <a:chOff x="0" y="0"/>
            <a:chExt cx="5535753" cy="3092113"/>
          </a:xfrm>
        </p:grpSpPr>
        <p:sp>
          <p:nvSpPr>
            <p:cNvPr id="22" name="TextBox 22"/>
            <p:cNvSpPr txBox="1"/>
            <p:nvPr/>
          </p:nvSpPr>
          <p:spPr>
            <a:xfrm>
              <a:off x="0" y="66675"/>
              <a:ext cx="5535753" cy="544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5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722288"/>
              <a:ext cx="5535753" cy="295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835"/>
                </a:lnSpc>
                <a:spcBef>
                  <a:spcPct val="0"/>
                </a:spcBef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Quản lý sản phẩm: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1426729"/>
              <a:ext cx="5535753" cy="147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Thêm, sửa, xóa sản phẩm.</a:t>
              </a:r>
            </a:p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Cập nhật thông tin chi tiết sản phẩm (tên, giá, hình ảnh).</a:t>
              </a:r>
            </a:p>
            <a:p>
              <a:pPr marL="0" lvl="0" indent="0" algn="l">
                <a:lnSpc>
                  <a:spcPts val="2294"/>
                </a:lnSpc>
                <a:spcBef>
                  <a:spcPct val="0"/>
                </a:spcBef>
              </a:pPr>
              <a:endParaRPr lang="en-US" sz="1529">
                <a:solidFill>
                  <a:srgbClr val="FFFFFF"/>
                </a:solidFill>
                <a:latin typeface="Paytone One"/>
                <a:ea typeface="Paytone One"/>
                <a:cs typeface="Paytone One"/>
                <a:sym typeface="Paytone One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9885052" y="3755358"/>
            <a:ext cx="4151815" cy="2776285"/>
            <a:chOff x="0" y="0"/>
            <a:chExt cx="5535753" cy="3701713"/>
          </a:xfrm>
        </p:grpSpPr>
        <p:sp>
          <p:nvSpPr>
            <p:cNvPr id="26" name="TextBox 26"/>
            <p:cNvSpPr txBox="1"/>
            <p:nvPr/>
          </p:nvSpPr>
          <p:spPr>
            <a:xfrm>
              <a:off x="0" y="66675"/>
              <a:ext cx="5535753" cy="544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5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722288"/>
              <a:ext cx="5535753" cy="904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835"/>
                </a:lnSpc>
                <a:spcBef>
                  <a:spcPct val="0"/>
                </a:spcBef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Quản lý đơn hàng:</a:t>
              </a:r>
            </a:p>
            <a:p>
              <a:pPr algn="l">
                <a:lnSpc>
                  <a:spcPts val="1835"/>
                </a:lnSpc>
                <a:spcBef>
                  <a:spcPct val="0"/>
                </a:spcBef>
              </a:pPr>
              <a:endParaRPr lang="en-US" sz="1529">
                <a:solidFill>
                  <a:srgbClr val="FFFFFF"/>
                </a:solidFill>
                <a:latin typeface="Paytone One"/>
                <a:ea typeface="Paytone One"/>
                <a:cs typeface="Paytone One"/>
                <a:sym typeface="Paytone One"/>
              </a:endParaRPr>
            </a:p>
            <a:p>
              <a:pPr marL="0" lvl="0" indent="0" algn="l">
                <a:lnSpc>
                  <a:spcPts val="1835"/>
                </a:lnSpc>
                <a:spcBef>
                  <a:spcPct val="0"/>
                </a:spcBef>
              </a:pPr>
              <a:endParaRPr lang="en-US" sz="1529">
                <a:solidFill>
                  <a:srgbClr val="FFFFFF"/>
                </a:solidFill>
                <a:latin typeface="Paytone One"/>
                <a:ea typeface="Paytone One"/>
                <a:cs typeface="Paytone One"/>
                <a:sym typeface="Paytone One"/>
              </a:endParaRP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2036329"/>
              <a:ext cx="5535753" cy="1474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Hiển thị danh sách đơn hàng đã đặt.</a:t>
              </a:r>
            </a:p>
            <a:p>
              <a:pPr marL="330188" lvl="1" indent="-165094" algn="l">
                <a:lnSpc>
                  <a:spcPts val="2294"/>
                </a:lnSpc>
                <a:buFont typeface="Arial"/>
                <a:buChar char="•"/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Cập nhật trạng thái đơn hàng (đang xử lý, hoàn thành...).</a:t>
              </a:r>
            </a:p>
            <a:p>
              <a:pPr marL="0" lvl="0" indent="0" algn="l">
                <a:lnSpc>
                  <a:spcPts val="2294"/>
                </a:lnSpc>
                <a:spcBef>
                  <a:spcPct val="0"/>
                </a:spcBef>
              </a:pPr>
              <a:endParaRPr lang="en-US" sz="1529">
                <a:solidFill>
                  <a:srgbClr val="FFFFFF"/>
                </a:solidFill>
                <a:latin typeface="Paytone One"/>
                <a:ea typeface="Paytone One"/>
                <a:cs typeface="Paytone One"/>
                <a:sym typeface="Paytone One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885052" y="6531642"/>
            <a:ext cx="4151815" cy="1461835"/>
            <a:chOff x="0" y="0"/>
            <a:chExt cx="5535753" cy="1949113"/>
          </a:xfrm>
        </p:grpSpPr>
        <p:sp>
          <p:nvSpPr>
            <p:cNvPr id="30" name="TextBox 30"/>
            <p:cNvSpPr txBox="1"/>
            <p:nvPr/>
          </p:nvSpPr>
          <p:spPr>
            <a:xfrm>
              <a:off x="0" y="66675"/>
              <a:ext cx="5535753" cy="544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5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722288"/>
              <a:ext cx="5535753" cy="295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835"/>
                </a:lnSpc>
                <a:spcBef>
                  <a:spcPct val="0"/>
                </a:spcBef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Quản lý người dùng: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1426729"/>
              <a:ext cx="5535753" cy="331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294"/>
                </a:lnSpc>
                <a:spcBef>
                  <a:spcPct val="0"/>
                </a:spcBef>
              </a:pPr>
              <a:r>
                <a:rPr lang="en-US" sz="1529">
                  <a:solidFill>
                    <a:srgbClr val="FFFFFF"/>
                  </a:solidFill>
                  <a:latin typeface="Paytone One"/>
                  <a:ea typeface="Paytone One"/>
                  <a:cs typeface="Paytone One"/>
                  <a:sym typeface="Paytone One"/>
                </a:rPr>
                <a:t>Xem danh sách khách hàng đã đặt hàng.</a:t>
              </a:r>
            </a:p>
          </p:txBody>
        </p:sp>
      </p:grpSp>
      <p:sp>
        <p:nvSpPr>
          <p:cNvPr id="33" name="Freeform 33"/>
          <p:cNvSpPr/>
          <p:nvPr/>
        </p:nvSpPr>
        <p:spPr>
          <a:xfrm rot="-5400000">
            <a:off x="11534972" y="-806717"/>
            <a:ext cx="6310693" cy="7602659"/>
          </a:xfrm>
          <a:custGeom>
            <a:avLst/>
            <a:gdLst/>
            <a:ahLst/>
            <a:cxnLst/>
            <a:rect l="l" t="t" r="r" b="b"/>
            <a:pathLst>
              <a:path w="6310693" h="7602659">
                <a:moveTo>
                  <a:pt x="0" y="0"/>
                </a:moveTo>
                <a:lnTo>
                  <a:pt x="6310692" y="0"/>
                </a:lnTo>
                <a:lnTo>
                  <a:pt x="6310692" y="7602659"/>
                </a:lnTo>
                <a:lnTo>
                  <a:pt x="0" y="76026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</a:blip>
            <a:stretch>
              <a:fillRect r="-23075" b="-66114"/>
            </a:stretch>
          </a:blipFill>
        </p:spPr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B2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460488" y="8073082"/>
            <a:ext cx="1827512" cy="2218834"/>
          </a:xfrm>
          <a:custGeom>
            <a:avLst/>
            <a:gdLst/>
            <a:ahLst/>
            <a:cxnLst/>
            <a:rect l="l" t="t" r="r" b="b"/>
            <a:pathLst>
              <a:path w="1827512" h="2218834">
                <a:moveTo>
                  <a:pt x="0" y="0"/>
                </a:moveTo>
                <a:lnTo>
                  <a:pt x="1827512" y="0"/>
                </a:lnTo>
                <a:lnTo>
                  <a:pt x="1827512" y="2218834"/>
                </a:lnTo>
                <a:lnTo>
                  <a:pt x="0" y="22188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350654" y="3797569"/>
            <a:ext cx="2894660" cy="5290309"/>
          </a:xfrm>
          <a:custGeom>
            <a:avLst/>
            <a:gdLst/>
            <a:ahLst/>
            <a:cxnLst/>
            <a:rect l="l" t="t" r="r" b="b"/>
            <a:pathLst>
              <a:path w="2894660" h="5290309">
                <a:moveTo>
                  <a:pt x="0" y="0"/>
                </a:moveTo>
                <a:lnTo>
                  <a:pt x="2894660" y="0"/>
                </a:lnTo>
                <a:lnTo>
                  <a:pt x="2894660" y="5290309"/>
                </a:lnTo>
                <a:lnTo>
                  <a:pt x="0" y="52903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8000"/>
            </a:blip>
            <a:stretch>
              <a:fillRect l="-11123" r="-1874" b="-534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0"/>
            <a:ext cx="1223940" cy="1255908"/>
          </a:xfrm>
          <a:custGeom>
            <a:avLst/>
            <a:gdLst/>
            <a:ahLst/>
            <a:cxnLst/>
            <a:rect l="l" t="t" r="r" b="b"/>
            <a:pathLst>
              <a:path w="1223940" h="1255908">
                <a:moveTo>
                  <a:pt x="0" y="0"/>
                </a:moveTo>
                <a:lnTo>
                  <a:pt x="1223940" y="0"/>
                </a:lnTo>
                <a:lnTo>
                  <a:pt x="1223940" y="1255908"/>
                </a:lnTo>
                <a:lnTo>
                  <a:pt x="0" y="12559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625469" y="0"/>
            <a:ext cx="2607712" cy="1204289"/>
          </a:xfrm>
          <a:custGeom>
            <a:avLst/>
            <a:gdLst/>
            <a:ahLst/>
            <a:cxnLst/>
            <a:rect l="l" t="t" r="r" b="b"/>
            <a:pathLst>
              <a:path w="2607712" h="1204289">
                <a:moveTo>
                  <a:pt x="0" y="0"/>
                </a:moveTo>
                <a:lnTo>
                  <a:pt x="2607712" y="0"/>
                </a:lnTo>
                <a:lnTo>
                  <a:pt x="2607712" y="1204289"/>
                </a:lnTo>
                <a:lnTo>
                  <a:pt x="0" y="12042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85046" y="8451286"/>
            <a:ext cx="1840208" cy="1857460"/>
          </a:xfrm>
          <a:custGeom>
            <a:avLst/>
            <a:gdLst/>
            <a:ahLst/>
            <a:cxnLst/>
            <a:rect l="l" t="t" r="r" b="b"/>
            <a:pathLst>
              <a:path w="1840208" h="1857460">
                <a:moveTo>
                  <a:pt x="0" y="0"/>
                </a:moveTo>
                <a:lnTo>
                  <a:pt x="1840208" y="0"/>
                </a:lnTo>
                <a:lnTo>
                  <a:pt x="1840208" y="1857460"/>
                </a:lnTo>
                <a:lnTo>
                  <a:pt x="0" y="185746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661389" y="127482"/>
            <a:ext cx="12930287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ECD2"/>
                </a:solidFill>
                <a:latin typeface="Paytone One"/>
                <a:ea typeface="Paytone One"/>
                <a:cs typeface="Paytone One"/>
                <a:sym typeface="Paytone One"/>
              </a:rPr>
              <a:t>Kết quả đạt được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836433" y="1407154"/>
            <a:ext cx="12552590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2. Tích hợp chức năng quản lý hiệu quả: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64021" y="2266189"/>
            <a:ext cx="5097368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2528" lvl="1" indent="-251264" algn="l">
              <a:lnSpc>
                <a:spcPts val="2793"/>
              </a:lnSpc>
              <a:buFont typeface="Arial"/>
              <a:buChar char="•"/>
            </a:pPr>
            <a:r>
              <a:rPr lang="en-US" sz="2327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Xây dựng thành công hệ thống bán trang sức trực tuyến với đầy đủ tính năng.</a:t>
            </a:r>
          </a:p>
          <a:p>
            <a:pPr marL="502528" lvl="1" indent="-251264" algn="l">
              <a:lnSpc>
                <a:spcPts val="2793"/>
              </a:lnSpc>
              <a:buFont typeface="Arial"/>
              <a:buChar char="•"/>
            </a:pPr>
            <a:r>
              <a:rPr lang="en-US" sz="2327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Giao diện thân thiện, dễ sử dụng trên cả máy tính và thiết bị di động.</a:t>
            </a:r>
          </a:p>
          <a:p>
            <a:pPr algn="l">
              <a:lnSpc>
                <a:spcPts val="2793"/>
              </a:lnSpc>
            </a:pPr>
            <a:endParaRPr lang="en-US" sz="2327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55416" y="1395031"/>
            <a:ext cx="12552590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1. Website hoàn thiện và hoạt động ổn định: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95316" y="2266189"/>
            <a:ext cx="5097368" cy="2466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2528" lvl="1" indent="-251264" algn="just">
              <a:lnSpc>
                <a:spcPts val="2793"/>
              </a:lnSpc>
              <a:buFont typeface="Arial"/>
              <a:buChar char="•"/>
            </a:pPr>
            <a:r>
              <a:rPr lang="en-US" sz="2327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Quản lý sản phẩm: Thêm, sửa, xóa và cập nhật thông tin sản phẩm một cách dễ dàng.</a:t>
            </a:r>
          </a:p>
          <a:p>
            <a:pPr marL="502528" lvl="1" indent="-251264" algn="just">
              <a:lnSpc>
                <a:spcPts val="2793"/>
              </a:lnSpc>
              <a:buFont typeface="Arial"/>
              <a:buChar char="•"/>
            </a:pPr>
            <a:r>
              <a:rPr lang="en-US" sz="2327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Quản lý đơn hàng: Theo dõi trạng thái đơn hàng và xử lý thông tin khách hàng.</a:t>
            </a:r>
          </a:p>
          <a:p>
            <a:pPr algn="just">
              <a:lnSpc>
                <a:spcPts val="2793"/>
              </a:lnSpc>
            </a:pPr>
            <a:endParaRPr lang="en-US" sz="2327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708007" y="1395031"/>
            <a:ext cx="12552590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3.  Nâng cao trải nghiệm người dùng: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708007" y="2299907"/>
            <a:ext cx="5097368" cy="1762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2528" lvl="1" indent="-251264" algn="just">
              <a:lnSpc>
                <a:spcPts val="2793"/>
              </a:lnSpc>
              <a:buFont typeface="Arial"/>
              <a:buChar char="•"/>
            </a:pPr>
            <a:r>
              <a:rPr lang="en-US" sz="2327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Cung cấp giao diện rõ ràng, thân thiện với khách hàng.</a:t>
            </a:r>
          </a:p>
          <a:p>
            <a:pPr marL="502528" lvl="1" indent="-251264" algn="just">
              <a:lnSpc>
                <a:spcPts val="2793"/>
              </a:lnSpc>
              <a:buFont typeface="Arial"/>
              <a:buChar char="•"/>
            </a:pPr>
            <a:r>
              <a:rPr lang="en-US" sz="2327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Hỗ trợ chức năng tìm kiếm, lọc sản phẩm, và thanh toán tiện lợi.</a:t>
            </a:r>
          </a:p>
          <a:p>
            <a:pPr algn="just">
              <a:lnSpc>
                <a:spcPts val="2793"/>
              </a:lnSpc>
            </a:pPr>
            <a:endParaRPr lang="en-US" sz="2327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755162" y="5276089"/>
            <a:ext cx="12552590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4.  Ứng dụng kiến thức vào thực tế: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94392" y="5806132"/>
            <a:ext cx="5097368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2528" lvl="1" indent="-251264" algn="l">
              <a:lnSpc>
                <a:spcPts val="2793"/>
              </a:lnSpc>
              <a:buFont typeface="Arial"/>
              <a:buChar char="•"/>
            </a:pPr>
            <a:r>
              <a:rPr lang="en-US" sz="2327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Triển khai thành công một dự án thực tế, áp dụng PHP, MySQL và các công nghệ web.</a:t>
            </a:r>
          </a:p>
          <a:p>
            <a:pPr marL="502528" lvl="1" indent="-251264" algn="l">
              <a:lnSpc>
                <a:spcPts val="2793"/>
              </a:lnSpc>
              <a:buFont typeface="Arial"/>
              <a:buChar char="•"/>
            </a:pPr>
            <a:r>
              <a:rPr lang="en-US" sz="2327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Cải thiện kỹ năng lập trình, thiết kế giao diện, và quản lý cơ sở dữ liệu.</a:t>
            </a:r>
          </a:p>
          <a:p>
            <a:pPr algn="l">
              <a:lnSpc>
                <a:spcPts val="2793"/>
              </a:lnSpc>
            </a:pPr>
            <a:endParaRPr lang="en-US" sz="2327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756959" y="5266564"/>
            <a:ext cx="12552590" cy="438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5. Tiềm năng phát triển: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192050" y="5914086"/>
            <a:ext cx="5097368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3"/>
              </a:lnSpc>
            </a:pPr>
            <a:r>
              <a:rPr lang="en-US" sz="2327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Có thể mở rộng thêm các tính năng như đánh giá sản phẩm, gợi ý sản phẩm liên quan, và tích hợp thanh toán trực tuyến.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B2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39932" y="439408"/>
            <a:ext cx="10370421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ECD2"/>
                </a:solidFill>
                <a:latin typeface="Paytone One"/>
                <a:ea typeface="Paytone One"/>
                <a:cs typeface="Paytone One"/>
                <a:sym typeface="Paytone One"/>
              </a:rPr>
              <a:t>Đánh giá và hướng phát triển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90744" y="1809731"/>
            <a:ext cx="13422864" cy="418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Điểm mạnh:</a:t>
            </a:r>
          </a:p>
          <a:p>
            <a:pPr marL="474979" lvl="1" indent="-237490" algn="l">
              <a:lnSpc>
                <a:spcPts val="329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Hoàn thiện chức năng thanh toán:</a:t>
            </a:r>
          </a:p>
          <a:p>
            <a:pPr marL="949959" lvl="2" indent="-316653" algn="l">
              <a:lnSpc>
                <a:spcPts val="3299"/>
              </a:lnSpc>
              <a:spcBef>
                <a:spcPct val="0"/>
              </a:spcBef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Website hỗ trợ thanh toán trực tuyến an toàn và tiện lợi.</a:t>
            </a:r>
          </a:p>
          <a:p>
            <a:pPr marL="474979" lvl="1" indent="-237490" algn="l">
              <a:lnSpc>
                <a:spcPts val="329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Đầy đủ tính năng cơ bản:</a:t>
            </a:r>
          </a:p>
          <a:p>
            <a:pPr marL="949959" lvl="2" indent="-316653" algn="l">
              <a:lnSpc>
                <a:spcPts val="3299"/>
              </a:lnSpc>
              <a:spcBef>
                <a:spcPct val="0"/>
              </a:spcBef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Hiển thị danh mục sản phẩm, giỏ hàng, thanh toán, và quản lý đơn hàng.</a:t>
            </a:r>
          </a:p>
          <a:p>
            <a:pPr marL="474979" lvl="1" indent="-237490" algn="l">
              <a:lnSpc>
                <a:spcPts val="329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Giao diện thân thiện:</a:t>
            </a:r>
          </a:p>
          <a:p>
            <a:pPr marL="949959" lvl="2" indent="-316653" algn="l">
              <a:lnSpc>
                <a:spcPts val="3299"/>
              </a:lnSpc>
              <a:spcBef>
                <a:spcPct val="0"/>
              </a:spcBef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Thiết kế đơn giản, dễ sử dụng, tương thích với cả máy tính và thiết bị di động.</a:t>
            </a:r>
          </a:p>
          <a:p>
            <a:pPr marL="474979" lvl="1" indent="-237490" algn="l">
              <a:lnSpc>
                <a:spcPts val="329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Quản lý hiệu quả:</a:t>
            </a:r>
          </a:p>
          <a:p>
            <a:pPr marL="949959" lvl="2" indent="-316653" algn="l">
              <a:lnSpc>
                <a:spcPts val="3299"/>
              </a:lnSpc>
              <a:spcBef>
                <a:spcPct val="0"/>
              </a:spcBef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Admin dễ dàng quản lý sản phẩm, đơn hàng, và thông tin khách hàng.</a:t>
            </a:r>
          </a:p>
          <a:p>
            <a:pPr marL="0" lvl="0" indent="0" algn="l">
              <a:lnSpc>
                <a:spcPts val="3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613680" y="6057186"/>
            <a:ext cx="16030100" cy="3362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4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Hạn chế:</a:t>
            </a:r>
          </a:p>
          <a:p>
            <a:pPr marL="474979" lvl="1" indent="-237490" algn="l">
              <a:lnSpc>
                <a:spcPts val="329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Chưa có tính năng gợi ý sản phẩm hoặc đánh giá:</a:t>
            </a:r>
          </a:p>
          <a:p>
            <a:pPr marL="949959" lvl="2" indent="-316653" algn="l">
              <a:lnSpc>
                <a:spcPts val="3299"/>
              </a:lnSpc>
              <a:spcBef>
                <a:spcPct val="0"/>
              </a:spcBef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Thiếu các chức năng nâng cao để tăng tính cá nhân hóa.</a:t>
            </a:r>
          </a:p>
          <a:p>
            <a:pPr marL="474979" lvl="1" indent="-237490" algn="l">
              <a:lnSpc>
                <a:spcPts val="329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Bảo mật cần cải thiện:</a:t>
            </a:r>
          </a:p>
          <a:p>
            <a:pPr marL="949959" lvl="2" indent="-316653" algn="l">
              <a:lnSpc>
                <a:spcPts val="3299"/>
              </a:lnSpc>
              <a:spcBef>
                <a:spcPct val="0"/>
              </a:spcBef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Cần nâng cấp bảo mật dữ liệu để đáp ứng các tiêu chuẩn cao hơn.</a:t>
            </a:r>
          </a:p>
          <a:p>
            <a:pPr marL="474979" lvl="1" indent="-237490" algn="l">
              <a:lnSpc>
                <a:spcPts val="329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Hiệu năng cần tối ưu thêm:</a:t>
            </a:r>
          </a:p>
          <a:p>
            <a:pPr marL="949959" lvl="2" indent="-316653" algn="l">
              <a:lnSpc>
                <a:spcPts val="3299"/>
              </a:lnSpc>
              <a:spcBef>
                <a:spcPct val="0"/>
              </a:spcBef>
              <a:buFont typeface="Arial"/>
              <a:buChar char="⚬"/>
            </a:pPr>
            <a:r>
              <a:rPr lang="en-US" sz="21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Xử lý dữ liệu lớn hoặc lưu lượng truy cập cao có thể gặp độ trễ.</a:t>
            </a:r>
          </a:p>
          <a:p>
            <a:pPr marL="0" lvl="0" indent="0" algn="l">
              <a:lnSpc>
                <a:spcPts val="3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5" name="Freeform 5"/>
          <p:cNvSpPr/>
          <p:nvPr/>
        </p:nvSpPr>
        <p:spPr>
          <a:xfrm rot="-5400000">
            <a:off x="11534972" y="-806717"/>
            <a:ext cx="6310693" cy="7602659"/>
          </a:xfrm>
          <a:custGeom>
            <a:avLst/>
            <a:gdLst/>
            <a:ahLst/>
            <a:cxnLst/>
            <a:rect l="l" t="t" r="r" b="b"/>
            <a:pathLst>
              <a:path w="6310693" h="7602659">
                <a:moveTo>
                  <a:pt x="0" y="0"/>
                </a:moveTo>
                <a:lnTo>
                  <a:pt x="6310692" y="0"/>
                </a:lnTo>
                <a:lnTo>
                  <a:pt x="6310692" y="7602659"/>
                </a:lnTo>
                <a:lnTo>
                  <a:pt x="0" y="76026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</a:blip>
            <a:stretch>
              <a:fillRect r="-23075" b="-66114"/>
            </a:stretch>
          </a:blipFill>
        </p:spPr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B2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5884509" y="4116305"/>
            <a:ext cx="6070280" cy="3481839"/>
            <a:chOff x="0" y="0"/>
            <a:chExt cx="7981950" cy="4578350"/>
          </a:xfrm>
        </p:grpSpPr>
        <p:sp>
          <p:nvSpPr>
            <p:cNvPr id="3" name="Freeform 3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2"/>
              <a:stretch>
                <a:fillRect t="-162572" r="-955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3776801" y="2417679"/>
            <a:ext cx="10285697" cy="1698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FFECD2"/>
                </a:solidFill>
                <a:latin typeface="Paytone One"/>
                <a:ea typeface="Paytone One"/>
                <a:cs typeface="Paytone One"/>
                <a:sym typeface="Paytone One"/>
              </a:rPr>
              <a:t>DEMO WEBSITE</a:t>
            </a:r>
          </a:p>
        </p:txBody>
      </p:sp>
      <p:sp>
        <p:nvSpPr>
          <p:cNvPr id="9" name="Freeform 9"/>
          <p:cNvSpPr/>
          <p:nvPr/>
        </p:nvSpPr>
        <p:spPr>
          <a:xfrm rot="5400000">
            <a:off x="1820107" y="2720366"/>
            <a:ext cx="5512747" cy="10216574"/>
          </a:xfrm>
          <a:custGeom>
            <a:avLst/>
            <a:gdLst/>
            <a:ahLst/>
            <a:cxnLst/>
            <a:rect l="l" t="t" r="r" b="b"/>
            <a:pathLst>
              <a:path w="5512747" h="10216574">
                <a:moveTo>
                  <a:pt x="0" y="0"/>
                </a:moveTo>
                <a:lnTo>
                  <a:pt x="5512747" y="0"/>
                </a:lnTo>
                <a:lnTo>
                  <a:pt x="5512747" y="10216574"/>
                </a:lnTo>
                <a:lnTo>
                  <a:pt x="0" y="102165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8000"/>
            </a:blip>
            <a:stretch>
              <a:fillRect l="-2368" r="-80234" b="-60212"/>
            </a:stretch>
          </a:blipFill>
        </p:spPr>
      </p:sp>
      <p:sp>
        <p:nvSpPr>
          <p:cNvPr id="10" name="Freeform 10"/>
          <p:cNvSpPr/>
          <p:nvPr/>
        </p:nvSpPr>
        <p:spPr>
          <a:xfrm rot="-5400000">
            <a:off x="11534972" y="-806717"/>
            <a:ext cx="6310693" cy="7602659"/>
          </a:xfrm>
          <a:custGeom>
            <a:avLst/>
            <a:gdLst/>
            <a:ahLst/>
            <a:cxnLst/>
            <a:rect l="l" t="t" r="r" b="b"/>
            <a:pathLst>
              <a:path w="6310693" h="7602659">
                <a:moveTo>
                  <a:pt x="0" y="0"/>
                </a:moveTo>
                <a:lnTo>
                  <a:pt x="6310692" y="0"/>
                </a:lnTo>
                <a:lnTo>
                  <a:pt x="6310692" y="7602659"/>
                </a:lnTo>
                <a:lnTo>
                  <a:pt x="0" y="76026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8000"/>
            </a:blip>
            <a:stretch>
              <a:fillRect r="-23075" b="-66114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873</Words>
  <Application>Microsoft Office PowerPoint</Application>
  <PresentationFormat>Tùy chỉnh</PresentationFormat>
  <Paragraphs>100</Paragraphs>
  <Slides>8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8</vt:i4>
      </vt:variant>
    </vt:vector>
  </HeadingPairs>
  <TitlesOfParts>
    <vt:vector size="14" baseType="lpstr">
      <vt:lpstr>Cabin</vt:lpstr>
      <vt:lpstr>Calibri</vt:lpstr>
      <vt:lpstr>Arial</vt:lpstr>
      <vt:lpstr>Paytone One</vt:lpstr>
      <vt:lpstr>Cabin Bold</vt:lpstr>
      <vt:lpstr>Office Theme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Xanh lá Màu be Hữu cơ Hoài cổ Nhiệt đới Bài thuyết trình hướng dẫn về nhãn hàng</dc:title>
  <cp:lastModifiedBy>Pham Minh Thai</cp:lastModifiedBy>
  <cp:revision>2</cp:revision>
  <dcterms:created xsi:type="dcterms:W3CDTF">2006-08-16T00:00:00Z</dcterms:created>
  <dcterms:modified xsi:type="dcterms:W3CDTF">2025-01-07T19:16:23Z</dcterms:modified>
  <dc:identifier>DAGbPUZyZPM</dc:identifier>
</cp:coreProperties>
</file>

<file path=docProps/thumbnail.jpeg>
</file>